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86" r:id="rId2"/>
    <p:sldId id="272" r:id="rId3"/>
    <p:sldId id="276" r:id="rId4"/>
    <p:sldId id="273" r:id="rId5"/>
    <p:sldId id="266" r:id="rId6"/>
    <p:sldId id="274" r:id="rId7"/>
    <p:sldId id="297" r:id="rId8"/>
    <p:sldId id="288" r:id="rId9"/>
    <p:sldId id="289" r:id="rId10"/>
    <p:sldId id="267" r:id="rId11"/>
    <p:sldId id="290" r:id="rId12"/>
    <p:sldId id="275" r:id="rId13"/>
    <p:sldId id="269" r:id="rId14"/>
    <p:sldId id="291" r:id="rId15"/>
    <p:sldId id="262" r:id="rId16"/>
    <p:sldId id="263" r:id="rId17"/>
    <p:sldId id="271" r:id="rId18"/>
    <p:sldId id="296" r:id="rId19"/>
    <p:sldId id="277" r:id="rId20"/>
    <p:sldId id="264" r:id="rId21"/>
    <p:sldId id="270" r:id="rId22"/>
    <p:sldId id="261" r:id="rId23"/>
    <p:sldId id="258" r:id="rId24"/>
    <p:sldId id="279" r:id="rId25"/>
    <p:sldId id="259" r:id="rId26"/>
    <p:sldId id="260" r:id="rId27"/>
    <p:sldId id="278" r:id="rId28"/>
    <p:sldId id="26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A62F2-6E3B-4FD4-B65D-3072B083B728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23FF9-8E08-409E-B0E1-79D7A84C311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3081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23FF9-8E08-409E-B0E1-79D7A84C311D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0210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41370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77537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2775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4925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8278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548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172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9574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9475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4226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9326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673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844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3319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274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57904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60287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76E577B-070E-480C-826F-E5302192A99D}" type="datetimeFigureOut">
              <a:rPr lang="en-AU" smtClean="0"/>
              <a:t>14/02/2017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6E30D-AC09-45F4-8F54-A703575F7F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00587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385" y="50914"/>
            <a:ext cx="804701" cy="8219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942" y="2866537"/>
            <a:ext cx="49710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/>
              <a:t>The Draft Kempsey Flood Risk Management Study &amp; Plan </a:t>
            </a:r>
            <a:r>
              <a:rPr lang="en-AU" dirty="0"/>
              <a:t>has been prepared by </a:t>
            </a:r>
            <a:r>
              <a:rPr lang="en-AU" dirty="0" smtClean="0"/>
              <a:t>specialist flood consultants </a:t>
            </a:r>
            <a:r>
              <a:rPr lang="en-AU" dirty="0" err="1" smtClean="0"/>
              <a:t>WMAwater</a:t>
            </a:r>
            <a:r>
              <a:rPr lang="en-AU" dirty="0" smtClean="0"/>
              <a:t> </a:t>
            </a:r>
            <a:r>
              <a:rPr lang="en-AU" dirty="0"/>
              <a:t>for Kempsey Shire </a:t>
            </a:r>
            <a:r>
              <a:rPr lang="en-AU" dirty="0" smtClean="0"/>
              <a:t>Council with financial assistance from the NSW Flood Management Program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66502" y="151074"/>
            <a:ext cx="120285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 smtClean="0"/>
              <a:t>Welcome to KSC’s Information Session</a:t>
            </a:r>
          </a:p>
          <a:p>
            <a:pPr algn="ctr"/>
            <a:r>
              <a:rPr lang="en-AU" sz="3200" b="1" dirty="0" smtClean="0"/>
              <a:t> on the </a:t>
            </a:r>
          </a:p>
          <a:p>
            <a:pPr algn="ctr"/>
            <a:r>
              <a:rPr lang="en-AU" sz="3200" b="1" dirty="0" smtClean="0"/>
              <a:t>Draft </a:t>
            </a:r>
          </a:p>
          <a:p>
            <a:pPr algn="ctr"/>
            <a:r>
              <a:rPr lang="en-AU" sz="3200" b="1" dirty="0" smtClean="0"/>
              <a:t>Kempsey CBD Flood Risk Management Study &amp; Plan</a:t>
            </a:r>
            <a:endParaRPr lang="en-AU" sz="3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738" y="2404370"/>
            <a:ext cx="6440586" cy="426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1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8392" y="299258"/>
            <a:ext cx="11413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smtClean="0"/>
              <a:t>Kempsey CBD Flood Risk Management Study &amp; Plan</a:t>
            </a:r>
            <a:endParaRPr lang="en-AU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073" y="1097280"/>
            <a:ext cx="8127076" cy="52203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3608" y="2369128"/>
            <a:ext cx="927146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This Information Session: </a:t>
            </a:r>
            <a:endParaRPr lang="en-AU" sz="2800" b="1" dirty="0"/>
          </a:p>
          <a:p>
            <a:r>
              <a:rPr lang="en-AU" sz="2800" b="1" dirty="0" smtClean="0"/>
              <a:t>	</a:t>
            </a:r>
          </a:p>
          <a:p>
            <a:r>
              <a:rPr lang="en-AU" sz="2800" b="1" dirty="0"/>
              <a:t>	</a:t>
            </a:r>
            <a:r>
              <a:rPr lang="en-AU" sz="2800" b="1" dirty="0" smtClean="0"/>
              <a:t>The FRMS&amp;P process (to-date)</a:t>
            </a:r>
            <a:endParaRPr lang="en-AU" sz="2800" b="1" dirty="0"/>
          </a:p>
          <a:p>
            <a:r>
              <a:rPr lang="en-AU" sz="2800" b="1" dirty="0" smtClean="0"/>
              <a:t>	The Flood (hydraulic) Study &amp; FRMS outcomes </a:t>
            </a:r>
            <a:endParaRPr lang="en-AU" sz="2800" b="1" dirty="0"/>
          </a:p>
          <a:p>
            <a:r>
              <a:rPr lang="en-AU" sz="2800" b="1" dirty="0" smtClean="0"/>
              <a:t>	The FRMP recommendations</a:t>
            </a:r>
          </a:p>
          <a:p>
            <a:endParaRPr lang="en-AU" sz="2800" b="1" dirty="0" smtClean="0"/>
          </a:p>
          <a:p>
            <a:r>
              <a:rPr lang="en-AU" sz="2800" b="1" dirty="0" smtClean="0"/>
              <a:t>Seek feedback &amp; comments</a:t>
            </a:r>
          </a:p>
          <a:p>
            <a:endParaRPr lang="en-AU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06433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240" y="390698"/>
            <a:ext cx="4848706" cy="624285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6981" y="99753"/>
            <a:ext cx="61874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NSW Governments Floodplain Development Manual – sets out procedures to be followed when preparing Flood Risk Management Plans – as follows;</a:t>
            </a:r>
          </a:p>
        </p:txBody>
      </p:sp>
      <p:sp>
        <p:nvSpPr>
          <p:cNvPr id="4" name="Rectangle 3"/>
          <p:cNvSpPr/>
          <p:nvPr/>
        </p:nvSpPr>
        <p:spPr>
          <a:xfrm>
            <a:off x="232756" y="1227886"/>
            <a:ext cx="6741621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b="1" i="1" dirty="0">
                <a:solidFill>
                  <a:srgbClr val="FF0000"/>
                </a:solidFill>
              </a:rPr>
              <a:t>1. Collection of </a:t>
            </a:r>
            <a:r>
              <a:rPr lang="en-AU" sz="1400" b="1" i="1" dirty="0" smtClean="0">
                <a:solidFill>
                  <a:srgbClr val="FF0000"/>
                </a:solidFill>
              </a:rPr>
              <a:t>Data </a:t>
            </a:r>
            <a:r>
              <a:rPr lang="en-AU" sz="1400" b="1" dirty="0" smtClean="0"/>
              <a:t>• </a:t>
            </a:r>
            <a:r>
              <a:rPr lang="en-AU" sz="1400" b="1" dirty="0"/>
              <a:t>Compiling existing historical and new information.</a:t>
            </a:r>
          </a:p>
          <a:p>
            <a:endParaRPr lang="en-AU" sz="1400" b="1" i="1" dirty="0" smtClean="0">
              <a:solidFill>
                <a:srgbClr val="FF0000"/>
              </a:solidFill>
            </a:endParaRPr>
          </a:p>
          <a:p>
            <a:r>
              <a:rPr lang="en-AU" sz="1400" b="1" i="1" dirty="0" smtClean="0">
                <a:solidFill>
                  <a:srgbClr val="FF0000"/>
                </a:solidFill>
              </a:rPr>
              <a:t>2</a:t>
            </a:r>
            <a:r>
              <a:rPr lang="en-AU" sz="1400" b="1" i="1" dirty="0">
                <a:solidFill>
                  <a:srgbClr val="FF0000"/>
                </a:solidFill>
              </a:rPr>
              <a:t>. Flood </a:t>
            </a:r>
            <a:r>
              <a:rPr lang="en-AU" sz="1400" b="1" i="1" dirty="0" smtClean="0">
                <a:solidFill>
                  <a:srgbClr val="FF0000"/>
                </a:solidFill>
              </a:rPr>
              <a:t>Hydraulic Study </a:t>
            </a:r>
            <a:r>
              <a:rPr lang="en-AU" sz="1400" b="1" dirty="0" smtClean="0"/>
              <a:t>• </a:t>
            </a:r>
            <a:r>
              <a:rPr lang="en-AU" sz="1400" b="1" dirty="0"/>
              <a:t>Determine the nature and extent of the flood problem.</a:t>
            </a:r>
          </a:p>
          <a:p>
            <a:endParaRPr lang="en-AU" sz="1400" b="1" i="1" dirty="0" smtClean="0">
              <a:solidFill>
                <a:srgbClr val="FF0000"/>
              </a:solidFill>
            </a:endParaRPr>
          </a:p>
          <a:p>
            <a:r>
              <a:rPr lang="en-AU" sz="1400" b="1" i="1" dirty="0" smtClean="0">
                <a:solidFill>
                  <a:srgbClr val="FF0000"/>
                </a:solidFill>
              </a:rPr>
              <a:t>3</a:t>
            </a:r>
            <a:r>
              <a:rPr lang="en-AU" sz="1400" b="1" i="1" dirty="0">
                <a:solidFill>
                  <a:srgbClr val="FF0000"/>
                </a:solidFill>
              </a:rPr>
              <a:t>. Floodplain Risk Management Study (FRMS</a:t>
            </a:r>
            <a:r>
              <a:rPr lang="en-AU" sz="1400" b="1" i="1" dirty="0" smtClean="0">
                <a:solidFill>
                  <a:srgbClr val="FF0000"/>
                </a:solidFill>
              </a:rPr>
              <a:t>) </a:t>
            </a:r>
            <a:r>
              <a:rPr lang="en-AU" sz="1400" b="1" dirty="0" smtClean="0"/>
              <a:t>• </a:t>
            </a:r>
            <a:r>
              <a:rPr lang="en-AU" sz="1400" b="1" dirty="0"/>
              <a:t>Evaluates management </a:t>
            </a:r>
            <a:r>
              <a:rPr lang="en-AU" sz="1400" b="1" dirty="0" smtClean="0"/>
              <a:t>options, having </a:t>
            </a:r>
            <a:r>
              <a:rPr lang="en-AU" sz="1400" b="1" dirty="0"/>
              <a:t>regard for social, ecological, economic factors</a:t>
            </a:r>
          </a:p>
          <a:p>
            <a:r>
              <a:rPr lang="en-AU" sz="1400" b="1" dirty="0"/>
              <a:t>which relate to flood risk.</a:t>
            </a:r>
          </a:p>
          <a:p>
            <a:endParaRPr lang="en-AU" sz="1400" b="1" i="1" dirty="0" smtClean="0">
              <a:solidFill>
                <a:srgbClr val="FF0000"/>
              </a:solidFill>
            </a:endParaRPr>
          </a:p>
          <a:p>
            <a:r>
              <a:rPr lang="en-AU" sz="1400" b="1" i="1" dirty="0" smtClean="0">
                <a:solidFill>
                  <a:srgbClr val="FF0000"/>
                </a:solidFill>
              </a:rPr>
              <a:t>4</a:t>
            </a:r>
            <a:r>
              <a:rPr lang="en-AU" sz="1400" b="1" i="1" dirty="0">
                <a:solidFill>
                  <a:srgbClr val="FF0000"/>
                </a:solidFill>
              </a:rPr>
              <a:t>. Floodplain Risk Management Plan (FRMP</a:t>
            </a:r>
            <a:r>
              <a:rPr lang="en-AU" sz="1400" b="1" i="1" dirty="0" smtClean="0">
                <a:solidFill>
                  <a:srgbClr val="FF0000"/>
                </a:solidFill>
              </a:rPr>
              <a:t>) </a:t>
            </a:r>
            <a:r>
              <a:rPr lang="en-AU" sz="1400" b="1" dirty="0" smtClean="0"/>
              <a:t>• A Management Plan provides input into the strategic and statutory planning roles of councils, and is the formalisation of effective flood risk management processes. </a:t>
            </a:r>
          </a:p>
          <a:p>
            <a:endParaRPr lang="en-AU" sz="1400" b="1" i="1" dirty="0" smtClean="0">
              <a:solidFill>
                <a:srgbClr val="FF0000"/>
              </a:solidFill>
            </a:endParaRPr>
          </a:p>
          <a:p>
            <a:r>
              <a:rPr lang="en-AU" sz="1400" b="1" i="1" dirty="0" smtClean="0">
                <a:solidFill>
                  <a:srgbClr val="FF0000"/>
                </a:solidFill>
              </a:rPr>
              <a:t>5</a:t>
            </a:r>
            <a:r>
              <a:rPr lang="en-AU" sz="1400" b="1" i="1" dirty="0">
                <a:solidFill>
                  <a:srgbClr val="FF0000"/>
                </a:solidFill>
              </a:rPr>
              <a:t>. Implementation of the </a:t>
            </a:r>
            <a:r>
              <a:rPr lang="en-AU" sz="1400" b="1" i="1" dirty="0" smtClean="0">
                <a:solidFill>
                  <a:srgbClr val="FF0000"/>
                </a:solidFill>
              </a:rPr>
              <a:t>Plan </a:t>
            </a:r>
            <a:r>
              <a:rPr lang="en-AU" sz="1400" b="1" dirty="0" smtClean="0"/>
              <a:t>• </a:t>
            </a:r>
            <a:r>
              <a:rPr lang="en-AU" sz="1400" b="1" dirty="0"/>
              <a:t>Construction of flood mitigation </a:t>
            </a:r>
            <a:r>
              <a:rPr lang="en-AU" sz="1400" b="1" dirty="0" smtClean="0"/>
              <a:t>works, </a:t>
            </a:r>
            <a:r>
              <a:rPr lang="en-AU" sz="1400" b="1" dirty="0"/>
              <a:t>use </a:t>
            </a:r>
            <a:r>
              <a:rPr lang="en-AU" sz="1400" b="1" dirty="0" smtClean="0"/>
              <a:t>of Local </a:t>
            </a:r>
            <a:r>
              <a:rPr lang="en-AU" sz="1400" b="1" dirty="0"/>
              <a:t>Environmental Plans to ensure new development is compatible with </a:t>
            </a:r>
            <a:r>
              <a:rPr lang="en-AU" sz="1400" b="1" dirty="0" smtClean="0"/>
              <a:t>the flood hazard etc.</a:t>
            </a:r>
            <a:endParaRPr lang="en-AU" sz="1400" b="1" dirty="0"/>
          </a:p>
          <a:p>
            <a:endParaRPr lang="en-AU" sz="1400" b="1" i="1" dirty="0" smtClean="0">
              <a:solidFill>
                <a:srgbClr val="FF0000"/>
              </a:solidFill>
            </a:endParaRPr>
          </a:p>
          <a:p>
            <a:r>
              <a:rPr lang="en-AU" sz="1400" b="1" i="1" dirty="0" smtClean="0">
                <a:solidFill>
                  <a:srgbClr val="FF0000"/>
                </a:solidFill>
              </a:rPr>
              <a:t>6</a:t>
            </a:r>
            <a:r>
              <a:rPr lang="en-AU" sz="1400" b="1" i="1" dirty="0">
                <a:solidFill>
                  <a:srgbClr val="FF0000"/>
                </a:solidFill>
              </a:rPr>
              <a:t>. Review of the Implemented </a:t>
            </a:r>
            <a:r>
              <a:rPr lang="en-AU" sz="1400" b="1" i="1" dirty="0" smtClean="0">
                <a:solidFill>
                  <a:srgbClr val="FF0000"/>
                </a:solidFill>
              </a:rPr>
              <a:t>Plan </a:t>
            </a:r>
            <a:r>
              <a:rPr lang="en-AU" sz="1400" b="1" dirty="0" smtClean="0"/>
              <a:t>• </a:t>
            </a:r>
            <a:r>
              <a:rPr lang="en-AU" sz="1400" b="1" dirty="0"/>
              <a:t>To account for changes in the issues originally addressed and consider </a:t>
            </a:r>
            <a:r>
              <a:rPr lang="en-AU" sz="1400" b="1" dirty="0" smtClean="0"/>
              <a:t>any emergent </a:t>
            </a:r>
            <a:r>
              <a:rPr lang="en-AU" sz="1400" b="1" dirty="0"/>
              <a:t>issues since the plan was first implemented. This is an ongoing </a:t>
            </a:r>
            <a:r>
              <a:rPr lang="en-AU" sz="1400" b="1" dirty="0" smtClean="0"/>
              <a:t>process which </a:t>
            </a:r>
            <a:r>
              <a:rPr lang="en-AU" sz="1400" b="1" dirty="0"/>
              <a:t>should be undertaken on a regular basis such as every 5 years and </a:t>
            </a:r>
            <a:r>
              <a:rPr lang="en-AU" sz="1400" b="1" dirty="0" smtClean="0"/>
              <a:t>when significant </a:t>
            </a:r>
            <a:r>
              <a:rPr lang="en-AU" sz="1400" b="1" dirty="0"/>
              <a:t>changes occur which could affect the plan as well as when </a:t>
            </a:r>
            <a:r>
              <a:rPr lang="en-AU" sz="1400" b="1" dirty="0" smtClean="0"/>
              <a:t>further information become available </a:t>
            </a:r>
            <a:r>
              <a:rPr lang="en-AU" sz="1400" b="1" dirty="0"/>
              <a:t>such as after significant flood events.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500" y="4389120"/>
            <a:ext cx="46881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FFFF00"/>
                </a:solidFill>
              </a:rPr>
              <a:t>To be eligible for funding Councils have to demonstrate that they can and have followed the flood risk management process outlined in the Floodplain Development Manual.</a:t>
            </a:r>
            <a:endParaRPr lang="en-A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13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8779" y="401568"/>
            <a:ext cx="10138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 smtClean="0"/>
              <a:t>This information Session to provide an overview on Stages 2,3 &amp; 4</a:t>
            </a:r>
            <a:endParaRPr lang="en-AU" sz="2400" b="1" dirty="0"/>
          </a:p>
        </p:txBody>
      </p:sp>
    </p:spTree>
    <p:extLst>
      <p:ext uri="{BB962C8B-B14F-4D97-AF65-F5344CB8AC3E}">
        <p14:creationId xmlns:p14="http://schemas.microsoft.com/office/powerpoint/2010/main" val="345694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166" y="524694"/>
            <a:ext cx="4272549" cy="49223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94118" y="723208"/>
            <a:ext cx="404552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The TUFLOW model is considered more appropriate because its ability to easily model possible management options. </a:t>
            </a:r>
          </a:p>
          <a:p>
            <a:endParaRPr lang="en-AU" dirty="0"/>
          </a:p>
          <a:p>
            <a:r>
              <a:rPr lang="en-AU" dirty="0" smtClean="0"/>
              <a:t>A TUFLOW model was developed for the Pacific Hwy upgrade and updated for use in the Kemspey CBD Flood Risk Management Study &amp; Plan</a:t>
            </a:r>
          </a:p>
          <a:p>
            <a:endParaRPr lang="en-AU" dirty="0" smtClean="0"/>
          </a:p>
          <a:p>
            <a:r>
              <a:rPr lang="en-AU" dirty="0"/>
              <a:t>Incorporated detail </a:t>
            </a:r>
            <a:r>
              <a:rPr lang="en-AU" dirty="0" err="1"/>
              <a:t>LiDAR</a:t>
            </a:r>
            <a:r>
              <a:rPr lang="en-AU" dirty="0"/>
              <a:t> Survey</a:t>
            </a:r>
            <a:r>
              <a:rPr lang="en-AU" dirty="0" smtClean="0"/>
              <a:t>.</a:t>
            </a:r>
          </a:p>
          <a:p>
            <a:endParaRPr lang="en-AU" dirty="0"/>
          </a:p>
          <a:p>
            <a:r>
              <a:rPr lang="en-AU" dirty="0" smtClean="0"/>
              <a:t>Can better define spatial variations in flood behaviour such as flow velocity, flood levels &amp; hydraulic hazards</a:t>
            </a:r>
            <a:endParaRPr lang="en-AU" dirty="0"/>
          </a:p>
        </p:txBody>
      </p:sp>
      <p:sp>
        <p:nvSpPr>
          <p:cNvPr id="6" name="TextBox 5"/>
          <p:cNvSpPr txBox="1"/>
          <p:nvPr/>
        </p:nvSpPr>
        <p:spPr>
          <a:xfrm>
            <a:off x="390697" y="3541222"/>
            <a:ext cx="31920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Previous Kempsey hydraulic study/modelling:</a:t>
            </a:r>
          </a:p>
          <a:p>
            <a:r>
              <a:rPr lang="en-AU" dirty="0"/>
              <a:t>(1997) </a:t>
            </a:r>
            <a:r>
              <a:rPr lang="en-AU" dirty="0" smtClean="0"/>
              <a:t>RUBICON (</a:t>
            </a:r>
            <a:r>
              <a:rPr lang="en-AU" dirty="0"/>
              <a:t>1</a:t>
            </a:r>
            <a:r>
              <a:rPr lang="en-AU" dirty="0" smtClean="0"/>
              <a:t>D) </a:t>
            </a:r>
          </a:p>
          <a:p>
            <a:r>
              <a:rPr lang="en-AU" dirty="0" smtClean="0"/>
              <a:t>(2009) SOBEK (quasi-2D)</a:t>
            </a:r>
          </a:p>
          <a:p>
            <a:endParaRPr lang="en-AU" dirty="0"/>
          </a:p>
          <a:p>
            <a:r>
              <a:rPr lang="en-AU" dirty="0" smtClean="0"/>
              <a:t>For the 2015 study the SOBEK model was converted to TUFLOW 2D 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64976" y="5664880"/>
            <a:ext cx="67471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Model calibration – using comparison of model results with March 2001 flood observations – verification using Feb 2013 event which occurred during the study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207818" y="124584"/>
            <a:ext cx="6553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rgbClr val="FFFF00"/>
                </a:solidFill>
              </a:rPr>
              <a:t>Stage 2: </a:t>
            </a:r>
            <a:r>
              <a:rPr lang="en-AU" sz="2000" b="1" dirty="0" smtClean="0"/>
              <a:t>Flood Study (Hydraulic modelling)</a:t>
            </a:r>
            <a:endParaRPr lang="en-A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8709" y="723208"/>
            <a:ext cx="30008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 flood study is a technical investigation of flood behaviour.</a:t>
            </a:r>
          </a:p>
          <a:p>
            <a:endParaRPr lang="en-AU" dirty="0" smtClean="0"/>
          </a:p>
          <a:p>
            <a:r>
              <a:rPr lang="en-AU" dirty="0" smtClean="0"/>
              <a:t>Constitutes the major technical foundation for floodplain risk management plans (Stage 4)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6555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847" y="0"/>
            <a:ext cx="484870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2471742"/>
            <a:ext cx="3873731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/>
              <a:t>ARI = Average Recurrence Interval</a:t>
            </a:r>
          </a:p>
          <a:p>
            <a:endParaRPr lang="en-AU" sz="1200" b="1" dirty="0" smtClean="0"/>
          </a:p>
          <a:p>
            <a:r>
              <a:rPr lang="en-AU" sz="1200" b="1" dirty="0" smtClean="0">
                <a:solidFill>
                  <a:srgbClr val="FFFF00"/>
                </a:solidFill>
              </a:rPr>
              <a:t>The long term average number of years between the occurrence of a flood as big or larger than the selected event.</a:t>
            </a:r>
          </a:p>
          <a:p>
            <a:endParaRPr lang="en-AU" sz="1200" b="1" dirty="0" smtClean="0">
              <a:solidFill>
                <a:srgbClr val="FFFF00"/>
              </a:solidFill>
            </a:endParaRPr>
          </a:p>
          <a:p>
            <a:r>
              <a:rPr lang="en-AU" sz="1200" dirty="0" smtClean="0"/>
              <a:t>For example: floods with a discharge or height as great as or greater than the 20 year ARI design flood event will occur on average once every 20 years (i.e. the likelihood of occurrence of a flood event)</a:t>
            </a:r>
          </a:p>
          <a:p>
            <a:endParaRPr lang="en-AU" sz="1200" b="1" dirty="0"/>
          </a:p>
          <a:p>
            <a:endParaRPr lang="en-AU" sz="1200" dirty="0" smtClean="0"/>
          </a:p>
          <a:p>
            <a:r>
              <a:rPr lang="en-AU" sz="1200" b="1" dirty="0" smtClean="0"/>
              <a:t>AEP = Annual Exceedence Probability</a:t>
            </a:r>
          </a:p>
          <a:p>
            <a:endParaRPr lang="en-AU" sz="1200" b="1" dirty="0" smtClean="0"/>
          </a:p>
          <a:p>
            <a:r>
              <a:rPr lang="en-AU" sz="1200" b="1" dirty="0" smtClean="0">
                <a:solidFill>
                  <a:srgbClr val="FFFF00"/>
                </a:solidFill>
              </a:rPr>
              <a:t>The chance of a flood of a given or larger size occurring in any one year – expresses as a %</a:t>
            </a:r>
          </a:p>
          <a:p>
            <a:endParaRPr lang="en-AU" sz="1200" dirty="0" smtClean="0"/>
          </a:p>
          <a:p>
            <a:r>
              <a:rPr lang="en-AU" sz="1200" dirty="0" smtClean="0"/>
              <a:t>For example: if a peak flood discharges or height has an AEP of 5%, it means that there is a 5% chance (i.e. a 1 in 20 chance) of a peak (or larger) occurring in any one year.</a:t>
            </a:r>
          </a:p>
          <a:p>
            <a:endParaRPr lang="en-AU" sz="1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757" y="2946862"/>
            <a:ext cx="5085796" cy="6583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95579" y="2819454"/>
            <a:ext cx="3059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 smtClean="0"/>
              <a:t>Recent Macleay events:</a:t>
            </a:r>
          </a:p>
          <a:p>
            <a:r>
              <a:rPr lang="en-AU" sz="1400" b="1" dirty="0" smtClean="0">
                <a:solidFill>
                  <a:srgbClr val="FFFF00"/>
                </a:solidFill>
              </a:rPr>
              <a:t>Mar 2001= 7.50m = 13yARI</a:t>
            </a:r>
          </a:p>
          <a:p>
            <a:r>
              <a:rPr lang="en-AU" sz="1400" b="1" dirty="0" smtClean="0">
                <a:solidFill>
                  <a:srgbClr val="FFFF00"/>
                </a:solidFill>
              </a:rPr>
              <a:t>May 2009 = 7.23m = 9yARI</a:t>
            </a:r>
          </a:p>
          <a:p>
            <a:r>
              <a:rPr lang="en-AU" sz="1400" b="1" dirty="0" smtClean="0">
                <a:solidFill>
                  <a:srgbClr val="FFFF00"/>
                </a:solidFill>
              </a:rPr>
              <a:t>Jun 2011 = 7.08m = 5yARI</a:t>
            </a:r>
          </a:p>
          <a:p>
            <a:r>
              <a:rPr lang="en-AU" sz="1400" b="1" dirty="0" smtClean="0">
                <a:solidFill>
                  <a:srgbClr val="FFFF00"/>
                </a:solidFill>
              </a:rPr>
              <a:t>Feb 2013 = 7.12m = 7yARI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6255" y="290945"/>
            <a:ext cx="36629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Flood event modelling included;</a:t>
            </a:r>
          </a:p>
          <a:p>
            <a:r>
              <a:rPr lang="en-AU" dirty="0" smtClean="0"/>
              <a:t>2 &amp; 5year ARI</a:t>
            </a:r>
          </a:p>
          <a:p>
            <a:r>
              <a:rPr lang="en-AU" dirty="0" smtClean="0"/>
              <a:t>10%, 5%, 1%, 0.5%, 0.2% AEP &amp;</a:t>
            </a:r>
          </a:p>
          <a:p>
            <a:r>
              <a:rPr lang="en-AU" dirty="0" smtClean="0"/>
              <a:t>PMF</a:t>
            </a:r>
          </a:p>
          <a:p>
            <a:r>
              <a:rPr lang="en-AU" dirty="0" smtClean="0"/>
              <a:t>Assessment of modelled flood levels, depths &amp; flows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17897" y="4277035"/>
            <a:ext cx="32144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 smtClean="0"/>
              <a:t>Town Levee design heights</a:t>
            </a:r>
          </a:p>
          <a:p>
            <a:r>
              <a:rPr lang="en-AU" sz="1400" b="1" dirty="0" smtClean="0"/>
              <a:t>Eden St 7.5m 	</a:t>
            </a:r>
            <a:r>
              <a:rPr lang="en-AU" sz="1400" b="1" dirty="0" smtClean="0">
                <a:solidFill>
                  <a:srgbClr val="FF0000"/>
                </a:solidFill>
              </a:rPr>
              <a:t>(7.30 to 7.70)</a:t>
            </a:r>
          </a:p>
          <a:p>
            <a:r>
              <a:rPr lang="en-AU" sz="1400" b="1" dirty="0" smtClean="0"/>
              <a:t>RSL 7.26m 		</a:t>
            </a:r>
            <a:r>
              <a:rPr lang="en-AU" sz="1400" b="1" dirty="0" smtClean="0">
                <a:solidFill>
                  <a:srgbClr val="FF0000"/>
                </a:solidFill>
              </a:rPr>
              <a:t>(7.10-7.15)</a:t>
            </a:r>
          </a:p>
          <a:p>
            <a:r>
              <a:rPr lang="en-AU" sz="1400" b="1" dirty="0"/>
              <a:t>First Lane </a:t>
            </a:r>
            <a:r>
              <a:rPr lang="en-AU" sz="1400" b="1" dirty="0" smtClean="0"/>
              <a:t>5.9m 	</a:t>
            </a:r>
            <a:r>
              <a:rPr lang="en-AU" sz="1400" b="1" dirty="0" smtClean="0">
                <a:solidFill>
                  <a:srgbClr val="FF0000"/>
                </a:solidFill>
              </a:rPr>
              <a:t>(5.86-6.00)</a:t>
            </a:r>
          </a:p>
          <a:p>
            <a:endParaRPr lang="en-AU" sz="1400" b="1" dirty="0">
              <a:solidFill>
                <a:srgbClr val="FF0000"/>
              </a:solidFill>
            </a:endParaRPr>
          </a:p>
          <a:p>
            <a:endParaRPr lang="en-AU" sz="1400" b="1" dirty="0" smtClean="0">
              <a:solidFill>
                <a:srgbClr val="FF0000"/>
              </a:solidFill>
            </a:endParaRPr>
          </a:p>
          <a:p>
            <a:endParaRPr lang="en-AU" sz="1400" b="1" dirty="0" smtClean="0">
              <a:solidFill>
                <a:srgbClr val="FF0000"/>
              </a:solidFill>
            </a:endParaRPr>
          </a:p>
          <a:p>
            <a:endParaRPr lang="en-AU" sz="1600" b="1" dirty="0" smtClean="0">
              <a:solidFill>
                <a:srgbClr val="FF0000"/>
              </a:solidFill>
            </a:endParaRPr>
          </a:p>
          <a:p>
            <a:r>
              <a:rPr lang="en-AU" sz="1400" b="1" dirty="0" smtClean="0">
                <a:solidFill>
                  <a:srgbClr val="FFFF00"/>
                </a:solidFill>
              </a:rPr>
              <a:t>Kempsey CBD levee designed for protection up to a 10% AEP</a:t>
            </a:r>
            <a:endParaRPr lang="en-AU" sz="14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77552" y="0"/>
            <a:ext cx="321444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m = mAHD (mean/average sea </a:t>
            </a:r>
            <a:r>
              <a:rPr lang="en-AU" sz="1400" b="1" dirty="0"/>
              <a:t>level = </a:t>
            </a:r>
            <a:r>
              <a:rPr lang="en-AU" sz="1400" b="1" dirty="0" smtClean="0"/>
              <a:t>0.000mAHD)</a:t>
            </a:r>
          </a:p>
          <a:p>
            <a:endParaRPr lang="en-AU" sz="1400" b="1" dirty="0"/>
          </a:p>
          <a:p>
            <a:endParaRPr lang="en-AU" sz="1400" b="1" dirty="0" smtClean="0"/>
          </a:p>
          <a:p>
            <a:endParaRPr lang="en-AU" sz="1600" b="1" dirty="0" smtClean="0"/>
          </a:p>
          <a:p>
            <a:r>
              <a:rPr lang="en-AU" sz="1600" b="1" dirty="0" smtClean="0"/>
              <a:t>Major Kempsey Flood Events</a:t>
            </a:r>
          </a:p>
          <a:p>
            <a:r>
              <a:rPr lang="en-AU" sz="1600" b="1" dirty="0" smtClean="0"/>
              <a:t>WL @ KTB:</a:t>
            </a:r>
          </a:p>
          <a:p>
            <a:r>
              <a:rPr lang="en-AU" sz="1400" b="1" dirty="0" smtClean="0"/>
              <a:t>Aug 1949 = 8.40m=90y ARI</a:t>
            </a:r>
          </a:p>
          <a:p>
            <a:r>
              <a:rPr lang="en-AU" sz="1400" b="1" dirty="0" smtClean="0"/>
              <a:t>Jun 1950 = 80y ARI</a:t>
            </a:r>
          </a:p>
          <a:p>
            <a:r>
              <a:rPr lang="en-AU" sz="1400" b="1" dirty="0"/>
              <a:t>May 1963 </a:t>
            </a:r>
            <a:r>
              <a:rPr lang="en-AU" sz="1400" b="1" dirty="0" smtClean="0"/>
              <a:t>=7.62m =~20yARI</a:t>
            </a:r>
            <a:endParaRPr lang="en-AU" sz="1400" b="1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396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290" y="0"/>
            <a:ext cx="970942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01542" y="457200"/>
            <a:ext cx="3740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CBD Levees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2763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32004"/>
            <a:ext cx="9715500" cy="67939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70611" y="374073"/>
            <a:ext cx="4355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Model output – depths &amp; water levels 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39552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45720"/>
            <a:ext cx="9715500" cy="67665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40320" y="490451"/>
            <a:ext cx="4355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Model output – depths &amp; water levels 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88718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029" y="0"/>
            <a:ext cx="969994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86989" y="748145"/>
            <a:ext cx="4355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Model output – depths &amp; water levels 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42089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824" y="43434"/>
            <a:ext cx="9674352" cy="67711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2793" y="457201"/>
            <a:ext cx="4355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Model output – depths &amp; water levels </a:t>
            </a:r>
            <a:endParaRPr lang="en-A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3127" y="5112328"/>
            <a:ext cx="335834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/>
              <a:t>The PMF is the largest flood that could conceivably occur at a particular location, usually estimated from probable maximum </a:t>
            </a:r>
            <a:r>
              <a:rPr lang="en-AU" sz="1400" b="1" dirty="0" smtClean="0"/>
              <a:t>precipitation, coupled </a:t>
            </a:r>
            <a:r>
              <a:rPr lang="en-AU" sz="1400" b="1" dirty="0"/>
              <a:t>with the worst flood producing catchment conditions. </a:t>
            </a:r>
          </a:p>
        </p:txBody>
      </p:sp>
    </p:spTree>
    <p:extLst>
      <p:ext uri="{BB962C8B-B14F-4D97-AF65-F5344CB8AC3E}">
        <p14:creationId xmlns:p14="http://schemas.microsoft.com/office/powerpoint/2010/main" val="116987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214" y="706581"/>
            <a:ext cx="8335102" cy="54780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2754" y="6384173"/>
            <a:ext cx="112138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 smtClean="0"/>
              <a:t>The velocities shown  are the maximum velocities during the event and therefore do not necessarily occur at the peak flood depth.</a:t>
            </a:r>
            <a:endParaRPr lang="en-A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906982"/>
            <a:ext cx="256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 smtClean="0"/>
              <a:t>1%AEP @15,300m3/s = 918,000m3/minute</a:t>
            </a:r>
            <a:endParaRPr lang="en-AU" b="1" dirty="0"/>
          </a:p>
        </p:txBody>
      </p:sp>
      <p:sp>
        <p:nvSpPr>
          <p:cNvPr id="5" name="Right Arrow 4"/>
          <p:cNvSpPr/>
          <p:nvPr/>
        </p:nvSpPr>
        <p:spPr>
          <a:xfrm>
            <a:off x="2327564" y="4106487"/>
            <a:ext cx="806333" cy="2244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/>
          <p:cNvSpPr txBox="1"/>
          <p:nvPr/>
        </p:nvSpPr>
        <p:spPr>
          <a:xfrm>
            <a:off x="281921" y="179307"/>
            <a:ext cx="5591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Model output – flood flow information (volume)  </a:t>
            </a:r>
            <a:endParaRPr lang="en-A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-64655" y="5314924"/>
            <a:ext cx="3093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Discharge capacity (</a:t>
            </a:r>
            <a:r>
              <a:rPr lang="en-AU" sz="1200" b="1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bankfull</a:t>
            </a:r>
            <a:r>
              <a:rPr lang="en-AU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):</a:t>
            </a:r>
          </a:p>
          <a:p>
            <a:r>
              <a:rPr lang="en-AU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Belmore Flood Structure = ~560m3/s</a:t>
            </a:r>
          </a:p>
          <a:p>
            <a:r>
              <a:rPr lang="en-AU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Kinchela Flood Structures = ~140m3/s</a:t>
            </a:r>
            <a:endParaRPr lang="en-AU" sz="12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35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320" y="83128"/>
            <a:ext cx="969994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83376" y="708348"/>
            <a:ext cx="5580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Model output – flood flow information (velocity)  </a:t>
            </a:r>
            <a:endParaRPr lang="en-AU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36" y="1991018"/>
            <a:ext cx="4636655" cy="346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48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966" y="41148"/>
            <a:ext cx="9688068" cy="67757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79664" y="665019"/>
            <a:ext cx="9460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Model output – depth &amp; water levels modelled with possible future climate considerations 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83708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2509" y="573577"/>
            <a:ext cx="6168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rgbClr val="FFFF00"/>
                </a:solidFill>
              </a:rPr>
              <a:t>Stage 3: </a:t>
            </a:r>
            <a:r>
              <a:rPr lang="en-AU" sz="2000" b="1" dirty="0" smtClean="0"/>
              <a:t>Risk Management Study (FRMS)</a:t>
            </a:r>
            <a:endParaRPr lang="en-A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8067" y="1279372"/>
            <a:ext cx="70990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 RFMS is a multidisciplinary process that considers a number of differing factors to generate recommendations to deal with different types of flood risk</a:t>
            </a:r>
            <a:r>
              <a:rPr lang="en-AU" dirty="0"/>
              <a:t>,</a:t>
            </a:r>
            <a:r>
              <a:rPr lang="en-AU" dirty="0" smtClean="0"/>
              <a:t> evaluating management options in respect to existing and proposed development:</a:t>
            </a:r>
          </a:p>
          <a:p>
            <a:endParaRPr lang="en-AU" dirty="0" smtClean="0"/>
          </a:p>
          <a:p>
            <a:r>
              <a:rPr lang="en-AU" dirty="0" smtClean="0"/>
              <a:t>FRMS considers;</a:t>
            </a:r>
          </a:p>
          <a:p>
            <a:r>
              <a:rPr lang="en-AU" dirty="0" smtClean="0">
                <a:latin typeface="Algerian" panose="04020705040A02060702" pitchFamily="82" charset="0"/>
              </a:rPr>
              <a:t>• </a:t>
            </a:r>
            <a:r>
              <a:rPr lang="en-AU" dirty="0" smtClean="0"/>
              <a:t>Flood behaviour, danger &amp; damage</a:t>
            </a:r>
          </a:p>
          <a:p>
            <a:r>
              <a:rPr lang="en-AU" dirty="0" smtClean="0">
                <a:latin typeface="Algerian" panose="04020705040A02060702" pitchFamily="82" charset="0"/>
              </a:rPr>
              <a:t>• </a:t>
            </a:r>
            <a:r>
              <a:rPr lang="en-AU" dirty="0" smtClean="0"/>
              <a:t>Existing &amp; future land use patterns</a:t>
            </a:r>
          </a:p>
          <a:p>
            <a:r>
              <a:rPr lang="en-AU" dirty="0">
                <a:latin typeface="Algerian" panose="04020705040A02060702" pitchFamily="82" charset="0"/>
              </a:rPr>
              <a:t>• </a:t>
            </a:r>
            <a:r>
              <a:rPr lang="en-AU" dirty="0"/>
              <a:t>Community </a:t>
            </a:r>
            <a:r>
              <a:rPr lang="en-AU" dirty="0" smtClean="0"/>
              <a:t>flood costs</a:t>
            </a:r>
          </a:p>
          <a:p>
            <a:r>
              <a:rPr lang="en-AU" dirty="0">
                <a:latin typeface="Algerian" panose="04020705040A02060702" pitchFamily="82" charset="0"/>
              </a:rPr>
              <a:t>• </a:t>
            </a:r>
            <a:r>
              <a:rPr lang="en-AU" dirty="0" smtClean="0"/>
              <a:t>Flood risk measures and strategies</a:t>
            </a:r>
          </a:p>
          <a:p>
            <a:r>
              <a:rPr lang="en-AU" dirty="0">
                <a:latin typeface="Algerian" panose="04020705040A02060702" pitchFamily="82" charset="0"/>
              </a:rPr>
              <a:t>• </a:t>
            </a:r>
            <a:r>
              <a:rPr lang="en-AU" dirty="0" smtClean="0"/>
              <a:t>Environmental needs, and</a:t>
            </a:r>
          </a:p>
          <a:p>
            <a:r>
              <a:rPr lang="en-AU" dirty="0">
                <a:latin typeface="Algerian" panose="04020705040A02060702" pitchFamily="82" charset="0"/>
              </a:rPr>
              <a:t>• </a:t>
            </a:r>
            <a:r>
              <a:rPr lang="en-AU" dirty="0" smtClean="0"/>
              <a:t>Environment &amp; cultural impacts of proposed/recommended flood risk management measures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523" y="448886"/>
            <a:ext cx="4222866" cy="574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40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5884" y="1281020"/>
            <a:ext cx="71073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FRMS aim to identify all relevant issues, quantify them and weigh them appropriately into an overall flood risk management Plan, by;</a:t>
            </a:r>
          </a:p>
          <a:p>
            <a:endParaRPr lang="en-AU" dirty="0" smtClean="0"/>
          </a:p>
          <a:p>
            <a:r>
              <a:rPr lang="en-AU" dirty="0" smtClean="0"/>
              <a:t>1)drawing </a:t>
            </a:r>
            <a:r>
              <a:rPr lang="en-AU" dirty="0"/>
              <a:t>together the results of the data compilation study (Stage 1) </a:t>
            </a:r>
            <a:r>
              <a:rPr lang="en-AU" dirty="0" smtClean="0"/>
              <a:t>and the </a:t>
            </a:r>
            <a:r>
              <a:rPr lang="en-AU" dirty="0"/>
              <a:t>findings of the hydraulic study (Stage 2</a:t>
            </a:r>
            <a:r>
              <a:rPr lang="en-AU" dirty="0" smtClean="0"/>
              <a:t>), and</a:t>
            </a:r>
          </a:p>
          <a:p>
            <a:endParaRPr lang="en-AU" dirty="0" smtClean="0"/>
          </a:p>
          <a:p>
            <a:r>
              <a:rPr lang="en-AU" dirty="0" smtClean="0"/>
              <a:t>2) evaluating flood risk management options in respect of both existing and proposed development having regard for social, ecological, economic factors which relate to flood risk.</a:t>
            </a:r>
          </a:p>
          <a:p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149" y="133003"/>
            <a:ext cx="4289367" cy="318377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149" y="3453938"/>
            <a:ext cx="4228407" cy="317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8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921" y="108066"/>
            <a:ext cx="4868949" cy="29676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9506" y="249381"/>
            <a:ext cx="49820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Other factors considered include:</a:t>
            </a:r>
          </a:p>
          <a:p>
            <a:endParaRPr lang="en-AU" dirty="0" smtClean="0"/>
          </a:p>
          <a:p>
            <a:r>
              <a:rPr lang="en-AU" dirty="0" smtClean="0"/>
              <a:t>Existing Flood Mitigation Measures</a:t>
            </a:r>
          </a:p>
          <a:p>
            <a:endParaRPr lang="en-AU" dirty="0"/>
          </a:p>
          <a:p>
            <a:r>
              <a:rPr lang="en-AU" dirty="0" smtClean="0"/>
              <a:t>Levees (&amp; overtopping behaviour)</a:t>
            </a:r>
          </a:p>
          <a:p>
            <a:endParaRPr lang="en-AU" dirty="0" smtClean="0"/>
          </a:p>
          <a:p>
            <a:r>
              <a:rPr lang="en-AU" dirty="0" smtClean="0"/>
              <a:t>Flood Gate &amp; Flood Structure operations</a:t>
            </a:r>
          </a:p>
          <a:p>
            <a:endParaRPr lang="en-AU" dirty="0"/>
          </a:p>
          <a:p>
            <a:r>
              <a:rPr lang="en-AU" dirty="0" smtClean="0"/>
              <a:t>Flood warning systems</a:t>
            </a:r>
          </a:p>
          <a:p>
            <a:endParaRPr lang="en-AU" dirty="0" smtClean="0"/>
          </a:p>
        </p:txBody>
      </p:sp>
      <p:sp>
        <p:nvSpPr>
          <p:cNvPr id="2" name="Right Arrow 1"/>
          <p:cNvSpPr/>
          <p:nvPr/>
        </p:nvSpPr>
        <p:spPr>
          <a:xfrm>
            <a:off x="5429135" y="1338380"/>
            <a:ext cx="1413164" cy="4073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84" y="3302282"/>
            <a:ext cx="4788130" cy="32958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4921" y="3264286"/>
            <a:ext cx="4868949" cy="333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31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4321" y="399195"/>
            <a:ext cx="53866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Other considerations:</a:t>
            </a:r>
            <a:endParaRPr lang="en-AU" b="1" dirty="0"/>
          </a:p>
          <a:p>
            <a:endParaRPr lang="en-AU" dirty="0" smtClean="0"/>
          </a:p>
          <a:p>
            <a:r>
              <a:rPr lang="en-AU" dirty="0" smtClean="0"/>
              <a:t>Hydraulic </a:t>
            </a:r>
            <a:r>
              <a:rPr lang="en-AU" dirty="0"/>
              <a:t>&amp; Hazard Classification</a:t>
            </a:r>
          </a:p>
          <a:p>
            <a:endParaRPr lang="en-AU" dirty="0"/>
          </a:p>
          <a:p>
            <a:r>
              <a:rPr lang="en-AU" dirty="0"/>
              <a:t>Impacts on public &amp; private infrastructure</a:t>
            </a:r>
          </a:p>
          <a:p>
            <a:endParaRPr lang="en-AU" dirty="0"/>
          </a:p>
          <a:p>
            <a:r>
              <a:rPr lang="en-AU" dirty="0"/>
              <a:t>Impacts on properties and management</a:t>
            </a:r>
          </a:p>
          <a:p>
            <a:endParaRPr lang="en-AU" dirty="0"/>
          </a:p>
          <a:p>
            <a:r>
              <a:rPr lang="en-AU" dirty="0"/>
              <a:t>Emergency Response Management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18" y="119288"/>
            <a:ext cx="4721631" cy="3139301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153730">
            <a:off x="4954387" y="986754"/>
            <a:ext cx="1413164" cy="4073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17" y="3200398"/>
            <a:ext cx="4763276" cy="3275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18" y="3333402"/>
            <a:ext cx="4721631" cy="327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41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22" y="0"/>
            <a:ext cx="9810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45913" y="448887"/>
            <a:ext cx="3775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Model output – hazard mapping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405903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527" y="523702"/>
            <a:ext cx="9699942" cy="61431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3331" y="124691"/>
            <a:ext cx="5710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Recommendations for consideration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498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716" y="494023"/>
            <a:ext cx="9699942" cy="62511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3331" y="124691"/>
            <a:ext cx="5710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Recommendations for consideration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1424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690" y="397224"/>
            <a:ext cx="6325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rgbClr val="FFFF00"/>
                </a:solidFill>
              </a:rPr>
              <a:t>Stage 4: </a:t>
            </a:r>
            <a:r>
              <a:rPr lang="en-AU" sz="2000" b="1" dirty="0" smtClean="0"/>
              <a:t>Floodplain Risk Management Plan (FRMP)</a:t>
            </a:r>
            <a:endParaRPr lang="en-A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20037" y="954866"/>
            <a:ext cx="440159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FRMP is the formalisation of the flood risk management process, with the aim of presenting prioritised and costed risk management measures.</a:t>
            </a:r>
          </a:p>
          <a:p>
            <a:endParaRPr lang="en-AU" dirty="0"/>
          </a:p>
          <a:p>
            <a:r>
              <a:rPr lang="en-AU" dirty="0" smtClean="0"/>
              <a:t>Based on evaluation  of all factors that affect and are affected by flood events</a:t>
            </a:r>
          </a:p>
          <a:p>
            <a:endParaRPr lang="en-AU" dirty="0"/>
          </a:p>
          <a:p>
            <a:r>
              <a:rPr lang="en-AU" dirty="0"/>
              <a:t>Represent considered opinion on how to best manage flood </a:t>
            </a:r>
            <a:r>
              <a:rPr lang="en-AU" dirty="0" smtClean="0"/>
              <a:t>risk</a:t>
            </a:r>
          </a:p>
          <a:p>
            <a:endParaRPr lang="en-AU" dirty="0"/>
          </a:p>
          <a:p>
            <a:r>
              <a:rPr lang="en-AU" dirty="0" smtClean="0"/>
              <a:t>Provides </a:t>
            </a:r>
            <a:r>
              <a:rPr lang="en-AU" dirty="0"/>
              <a:t>the basis for the future management of flood prone lands in the Kempsey </a:t>
            </a:r>
            <a:r>
              <a:rPr lang="en-AU" dirty="0" smtClean="0"/>
              <a:t>CBD and surrounding urban area</a:t>
            </a:r>
            <a:r>
              <a:rPr lang="en-AU" dirty="0"/>
              <a:t>. </a:t>
            </a:r>
          </a:p>
          <a:p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638" y="489353"/>
            <a:ext cx="4304624" cy="572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92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8260" y="753909"/>
            <a:ext cx="45054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 smtClean="0"/>
          </a:p>
          <a:p>
            <a:r>
              <a:rPr lang="en-AU" dirty="0" smtClean="0"/>
              <a:t>The FRMP presents </a:t>
            </a:r>
            <a:r>
              <a:rPr lang="en-AU" dirty="0"/>
              <a:t>the prioritised </a:t>
            </a:r>
            <a:r>
              <a:rPr lang="en-AU" dirty="0" smtClean="0"/>
              <a:t>and costed flood </a:t>
            </a:r>
            <a:r>
              <a:rPr lang="en-AU" dirty="0"/>
              <a:t>risk management measures </a:t>
            </a:r>
            <a:r>
              <a:rPr lang="en-AU" dirty="0" smtClean="0"/>
              <a:t>recommended </a:t>
            </a:r>
            <a:r>
              <a:rPr lang="en-AU" dirty="0"/>
              <a:t>for implementation </a:t>
            </a:r>
            <a:r>
              <a:rPr lang="en-AU" dirty="0" smtClean="0"/>
              <a:t>within the </a:t>
            </a:r>
            <a:r>
              <a:rPr lang="en-AU" dirty="0"/>
              <a:t>Kempsey Study Area. </a:t>
            </a:r>
            <a:endParaRPr lang="en-AU" dirty="0" smtClean="0"/>
          </a:p>
          <a:p>
            <a:endParaRPr lang="en-AU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58" y="3524595"/>
            <a:ext cx="4462679" cy="31671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522" y="214052"/>
            <a:ext cx="4416555" cy="31110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333" y="3524594"/>
            <a:ext cx="4330932" cy="316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9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14153" y="1005840"/>
            <a:ext cx="673331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600" b="1" dirty="0" smtClean="0"/>
              <a:t>Management Options:</a:t>
            </a:r>
          </a:p>
          <a:p>
            <a:endParaRPr lang="en-AU" sz="3600" b="1" dirty="0" smtClean="0"/>
          </a:p>
          <a:p>
            <a:r>
              <a:rPr lang="en-AU" sz="3600" b="1" dirty="0" smtClean="0"/>
              <a:t>10 High Priority </a:t>
            </a:r>
          </a:p>
          <a:p>
            <a:endParaRPr lang="en-AU" sz="3600" b="1" dirty="0" smtClean="0"/>
          </a:p>
          <a:p>
            <a:r>
              <a:rPr lang="en-AU" sz="3600" b="1" dirty="0" smtClean="0"/>
              <a:t>2 Medium Priority, &amp;</a:t>
            </a:r>
          </a:p>
          <a:p>
            <a:endParaRPr lang="en-AU" sz="3600" b="1" dirty="0" smtClean="0"/>
          </a:p>
          <a:p>
            <a:r>
              <a:rPr lang="en-AU" sz="3600" b="1" dirty="0" smtClean="0"/>
              <a:t>4 Low Priority</a:t>
            </a:r>
            <a:endParaRPr lang="en-AU" sz="3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635" y="1557910"/>
            <a:ext cx="4829002" cy="37005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06334" y="5723935"/>
            <a:ext cx="87449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Physical (10)</a:t>
            </a:r>
          </a:p>
          <a:p>
            <a:r>
              <a:rPr lang="en-AU" dirty="0" smtClean="0"/>
              <a:t>Education/awareness (3)</a:t>
            </a:r>
          </a:p>
          <a:p>
            <a:r>
              <a:rPr lang="en-AU" dirty="0" smtClean="0"/>
              <a:t>Land use Planning (3)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15046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778" y="99753"/>
            <a:ext cx="9699942" cy="665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59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29" y="199504"/>
            <a:ext cx="9848691" cy="654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9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4276" y="573578"/>
            <a:ext cx="92853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Where to from here ?:</a:t>
            </a:r>
          </a:p>
          <a:p>
            <a:endParaRPr lang="en-AU" b="1" dirty="0"/>
          </a:p>
          <a:p>
            <a:endParaRPr lang="en-AU" b="1" dirty="0"/>
          </a:p>
          <a:p>
            <a:r>
              <a:rPr lang="en-AU" b="1" dirty="0" smtClean="0"/>
              <a:t>Completed Public Exhibition of Draft Study &amp; Plan</a:t>
            </a:r>
          </a:p>
          <a:p>
            <a:endParaRPr lang="en-AU" b="1" dirty="0"/>
          </a:p>
          <a:p>
            <a:r>
              <a:rPr lang="en-AU" b="1" dirty="0" smtClean="0"/>
              <a:t>Collate and consider submissions</a:t>
            </a:r>
          </a:p>
          <a:p>
            <a:endParaRPr lang="en-AU" b="1" dirty="0"/>
          </a:p>
          <a:p>
            <a:r>
              <a:rPr lang="en-AU" b="1" dirty="0" smtClean="0"/>
              <a:t>Finalise Kempsey Floodplain Risk Management Study &amp; Plan</a:t>
            </a:r>
          </a:p>
          <a:p>
            <a:endParaRPr lang="en-AU" b="1" dirty="0"/>
          </a:p>
          <a:p>
            <a:r>
              <a:rPr lang="en-AU" b="1" dirty="0" smtClean="0"/>
              <a:t>Prepare a Report to Council</a:t>
            </a:r>
          </a:p>
          <a:p>
            <a:endParaRPr lang="en-AU" b="1" dirty="0"/>
          </a:p>
          <a:p>
            <a:r>
              <a:rPr lang="en-AU" b="1" dirty="0" smtClean="0"/>
              <a:t>Adoption of Flood Risk Study &amp; Plan by Council</a:t>
            </a:r>
          </a:p>
          <a:p>
            <a:endParaRPr lang="en-AU" b="1" dirty="0"/>
          </a:p>
          <a:p>
            <a:r>
              <a:rPr lang="en-AU" b="1" dirty="0" smtClean="0"/>
              <a:t>Commence implementation.</a:t>
            </a:r>
          </a:p>
          <a:p>
            <a:endParaRPr lang="en-AU" dirty="0"/>
          </a:p>
          <a:p>
            <a:endParaRPr lang="en-A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087" y="4364180"/>
            <a:ext cx="2903913" cy="217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3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943" y="0"/>
            <a:ext cx="11870575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02188" y="5436524"/>
            <a:ext cx="1255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THE END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5785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2606</TotalTime>
  <Words>1240</Words>
  <Application>Microsoft Office PowerPoint</Application>
  <PresentationFormat>Widescreen</PresentationFormat>
  <Paragraphs>171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Algerian</vt:lpstr>
      <vt:lpstr>Arial</vt:lpstr>
      <vt:lpstr>Calibri</vt:lpstr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Kempsey Shire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KEMPSEY FLOODPLAIN RISK MANAGEMENT PLAN</dc:title>
  <dc:creator>Ron Kemsley</dc:creator>
  <cp:lastModifiedBy>Ron Kemsley</cp:lastModifiedBy>
  <cp:revision>170</cp:revision>
  <dcterms:created xsi:type="dcterms:W3CDTF">2016-09-13T03:44:36Z</dcterms:created>
  <dcterms:modified xsi:type="dcterms:W3CDTF">2017-02-13T22:40:19Z</dcterms:modified>
</cp:coreProperties>
</file>